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BD7848D-9D6E-4D3C-94A1-1FE87269E663}" type="datetimeFigureOut">
              <a:rPr lang="id-ID" smtClean="0"/>
              <a:pPr/>
              <a:t>04/04/2016</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A5A240FE-580C-4FBC-ACB3-7827808A4194}"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D7848D-9D6E-4D3C-94A1-1FE87269E663}" type="datetimeFigureOut">
              <a:rPr lang="id-ID" smtClean="0"/>
              <a:pPr/>
              <a:t>04/04/2016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5A240FE-580C-4FBC-ACB3-7827808A4194}"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D7848D-9D6E-4D3C-94A1-1FE87269E663}" type="datetimeFigureOut">
              <a:rPr lang="id-ID" smtClean="0"/>
              <a:pPr/>
              <a:t>04/04/2016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5A240FE-580C-4FBC-ACB3-7827808A4194}"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D7848D-9D6E-4D3C-94A1-1FE87269E663}" type="datetimeFigureOut">
              <a:rPr lang="id-ID" smtClean="0"/>
              <a:pPr/>
              <a:t>04/04/2016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5A240FE-580C-4FBC-ACB3-7827808A4194}"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BD7848D-9D6E-4D3C-94A1-1FE87269E663}" type="datetimeFigureOut">
              <a:rPr lang="id-ID" smtClean="0"/>
              <a:pPr/>
              <a:t>04/04/2016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5A240FE-580C-4FBC-ACB3-7827808A4194}"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BD7848D-9D6E-4D3C-94A1-1FE87269E663}" type="datetimeFigureOut">
              <a:rPr lang="id-ID" smtClean="0"/>
              <a:pPr/>
              <a:t>04/04/2016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5A240FE-580C-4FBC-ACB3-7827808A4194}"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BD7848D-9D6E-4D3C-94A1-1FE87269E663}" type="datetimeFigureOut">
              <a:rPr lang="id-ID" smtClean="0"/>
              <a:pPr/>
              <a:t>04/04/2016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5A240FE-580C-4FBC-ACB3-7827808A4194}"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BD7848D-9D6E-4D3C-94A1-1FE87269E663}" type="datetimeFigureOut">
              <a:rPr lang="id-ID" smtClean="0"/>
              <a:pPr/>
              <a:t>04/04/2016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5A240FE-580C-4FBC-ACB3-7827808A4194}"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D7848D-9D6E-4D3C-94A1-1FE87269E663}" type="datetimeFigureOut">
              <a:rPr lang="id-ID" smtClean="0"/>
              <a:pPr/>
              <a:t>04/04/2016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5A240FE-580C-4FBC-ACB3-7827808A4194}"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BD7848D-9D6E-4D3C-94A1-1FE87269E663}" type="datetimeFigureOut">
              <a:rPr lang="id-ID" smtClean="0"/>
              <a:pPr/>
              <a:t>04/04/2016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5A240FE-580C-4FBC-ACB3-7827808A4194}"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BD7848D-9D6E-4D3C-94A1-1FE87269E663}" type="datetimeFigureOut">
              <a:rPr lang="id-ID" smtClean="0"/>
              <a:pPr/>
              <a:t>04/04/2016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A5A240FE-580C-4FBC-ACB3-7827808A4194}"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BD7848D-9D6E-4D3C-94A1-1FE87269E663}" type="datetimeFigureOut">
              <a:rPr lang="id-ID" smtClean="0"/>
              <a:pPr/>
              <a:t>04/04/2016</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5A240FE-580C-4FBC-ACB3-7827808A4194}"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AKUNTANSI PAJAK ATAS ASET TIDAK BERWUJUD</a:t>
            </a:r>
            <a:endParaRPr lang="id-ID" dirty="0"/>
          </a:p>
        </p:txBody>
      </p:sp>
      <p:sp>
        <p:nvSpPr>
          <p:cNvPr id="3" name="Subtitle 2"/>
          <p:cNvSpPr>
            <a:spLocks noGrp="1"/>
          </p:cNvSpPr>
          <p:nvPr>
            <p:ph type="subTitle" idx="1"/>
          </p:nvPr>
        </p:nvSpPr>
        <p:spPr/>
        <p:txBody>
          <a:bodyPr>
            <a:normAutofit lnSpcReduction="10000"/>
          </a:bodyPr>
          <a:lstStyle/>
          <a:p>
            <a:endParaRPr lang="id-ID" dirty="0" smtClean="0"/>
          </a:p>
          <a:p>
            <a:endParaRPr lang="id-ID" sz="1800" dirty="0" smtClean="0"/>
          </a:p>
          <a:p>
            <a:r>
              <a:rPr lang="id-ID" sz="1800" dirty="0" smtClean="0"/>
              <a:t>HARIRI, SE., M.Ak</a:t>
            </a:r>
          </a:p>
          <a:p>
            <a:r>
              <a:rPr lang="id-ID" sz="1800" dirty="0" smtClean="0"/>
              <a:t>Universitas Islam Malang</a:t>
            </a:r>
          </a:p>
          <a:p>
            <a:r>
              <a:rPr lang="id-ID" sz="1800" dirty="0" smtClean="0"/>
              <a:t>2016</a:t>
            </a:r>
            <a:endParaRPr lang="id-ID" sz="1800" dirty="0"/>
          </a:p>
        </p:txBody>
      </p:sp>
      <p:sp>
        <p:nvSpPr>
          <p:cNvPr id="4" name="Oval 3"/>
          <p:cNvSpPr/>
          <p:nvPr/>
        </p:nvSpPr>
        <p:spPr>
          <a:xfrm>
            <a:off x="539552" y="404664"/>
            <a:ext cx="1944216"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Pert 6</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Hak cipta</a:t>
            </a:r>
          </a:p>
          <a:p>
            <a:pPr>
              <a:buNone/>
            </a:pPr>
            <a:r>
              <a:rPr lang="id-ID" dirty="0" smtClean="0"/>
              <a:t>	Hak cipta </a:t>
            </a:r>
            <a:r>
              <a:rPr lang="id-ID" i="1" dirty="0" smtClean="0"/>
              <a:t>(copyright)</a:t>
            </a:r>
            <a:r>
              <a:rPr lang="id-ID" dirty="0" smtClean="0"/>
              <a:t> merupakan suatu hak yang diberikan kepada seorang pengarang atau pencipta untuk menerbitkan, menjual, atau mengawasi hasil ciptaanya (umumnya ditetapkan 28 tahun). Pencatatan atas hak cipta di neraca sesuai dengan harga perolehan yang terdiri atas semua biaya yang berhubungan dengan pekerjaan tersebut. Selain itu, hak cipta dapat pula dibeli. Amortisasi terhadap hak cipta ini sesuai masa yang ditetapkan atau diamortisasi sekaligus apabila masanya kurang dari yang ditetapkan dan taksiran masa sesuai jumlah yang akan terjual.</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Merek dagang</a:t>
            </a:r>
          </a:p>
          <a:p>
            <a:pPr>
              <a:buNone/>
            </a:pPr>
            <a:r>
              <a:rPr lang="id-ID" dirty="0" smtClean="0"/>
              <a:t>	Merek dagang </a:t>
            </a:r>
            <a:r>
              <a:rPr lang="id-ID" i="1" dirty="0" smtClean="0"/>
              <a:t>(trade mark)</a:t>
            </a:r>
            <a:r>
              <a:rPr lang="id-ID" dirty="0" smtClean="0"/>
              <a:t> didaftarkan terlebih dahulu dan dilindingi oleh undang-undang yang penggunaannya tidak terbatas. Cara memperoleh merek dagang ini dapat dengan pembelian atau dibuat sendiri. Mengingat timbulnya yang tidak terbatas inilah maka tidak dilakukan amortisasi, tetapi timbulnya asumsi perubahan masa mendatang, maka merek dagang akan diamortisasi dalam masa yang pendek.</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Waralaba </a:t>
            </a:r>
          </a:p>
          <a:p>
            <a:pPr>
              <a:buNone/>
            </a:pPr>
            <a:r>
              <a:rPr lang="id-ID" dirty="0" smtClean="0"/>
              <a:t>	Waralaba </a:t>
            </a:r>
            <a:r>
              <a:rPr lang="id-ID" i="1" dirty="0" smtClean="0"/>
              <a:t>(franchise)</a:t>
            </a:r>
            <a:r>
              <a:rPr lang="id-ID" dirty="0" smtClean="0"/>
              <a:t> merupakan hak yang diberikan oleh pihak tertentu </a:t>
            </a:r>
            <a:r>
              <a:rPr lang="id-ID" i="1" dirty="0" smtClean="0"/>
              <a:t>(franchisor)</a:t>
            </a:r>
            <a:r>
              <a:rPr lang="id-ID" dirty="0" smtClean="0"/>
              <a:t> kepada pihak lain atas penggunaan fasilitas yang dimiliki franchisor. Akuntansi dan hal yang berkenaan dengan pemajakan atas usaha waralaba diatur sendiri.</a:t>
            </a:r>
          </a:p>
          <a:p>
            <a:r>
              <a:rPr lang="id-ID" dirty="0" smtClean="0"/>
              <a:t>Leasehold</a:t>
            </a:r>
          </a:p>
          <a:p>
            <a:pPr>
              <a:buNone/>
            </a:pPr>
            <a:r>
              <a:rPr lang="id-ID" dirty="0" smtClean="0"/>
              <a:t>	Bentuk leasehold merupakan hak dari penyewa untuk menggunakan aset tetap dalam perjanjian sewa-menyewa.</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dirty="0" smtClean="0"/>
              <a:t>Apabila pembayaran sewa dilakukan di muka, maka perlakuan akunatnsinya adalah:</a:t>
            </a:r>
          </a:p>
          <a:p>
            <a:pPr marL="514350" indent="-514350">
              <a:buFont typeface="+mj-lt"/>
              <a:buAutoNum type="arabicPeriod"/>
            </a:pPr>
            <a:r>
              <a:rPr lang="id-ID" dirty="0" smtClean="0"/>
              <a:t>Dicatat pada aset lancar dengan akun sewa yang dibayar dimuka.</a:t>
            </a:r>
          </a:p>
          <a:p>
            <a:pPr marL="514350" indent="-514350">
              <a:buFont typeface="+mj-lt"/>
              <a:buAutoNum type="arabicPeriod"/>
            </a:pPr>
            <a:r>
              <a:rPr lang="id-ID" dirty="0" smtClean="0"/>
              <a:t>Dicatat sebagai aset takberwujud (pembayaran di muka dalam beberapa periode yang relatif sama).</a:t>
            </a:r>
          </a:p>
          <a:p>
            <a:pPr marL="514350" indent="-514350">
              <a:buNone/>
            </a:pPr>
            <a:r>
              <a:rPr lang="id-ID" dirty="0" smtClean="0"/>
              <a:t>Terhadap beban sewa yang dibayar di muka atau aset takberwujud diamortisasi setiap masa selama jangka waktu sewa, untuk pengelompokan pasa aset takberwujud dapat digunakan dalam leasehold.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i="1" dirty="0" smtClean="0"/>
              <a:t>Goodwill</a:t>
            </a:r>
          </a:p>
          <a:p>
            <a:pPr>
              <a:buNone/>
            </a:pPr>
            <a:r>
              <a:rPr lang="id-ID" dirty="0" smtClean="0"/>
              <a:t>	</a:t>
            </a:r>
            <a:r>
              <a:rPr lang="id-ID" i="1" dirty="0" smtClean="0"/>
              <a:t>Goodwill</a:t>
            </a:r>
            <a:r>
              <a:rPr lang="id-ID" dirty="0" smtClean="0"/>
              <a:t> adalah aset takberwujud yang tidak dapat didefinisikan secara khusus. Bahasan dari akuntansi komersial, </a:t>
            </a:r>
            <a:r>
              <a:rPr lang="id-ID" i="1" dirty="0" smtClean="0"/>
              <a:t>goodwill</a:t>
            </a:r>
            <a:r>
              <a:rPr lang="id-ID" dirty="0" smtClean="0"/>
              <a:t> sebagai kemampuan perusahaan untuk memperoleh keuntungan </a:t>
            </a:r>
            <a:r>
              <a:rPr lang="id-ID" i="1" dirty="0" smtClean="0"/>
              <a:t>(rate of return)</a:t>
            </a:r>
            <a:r>
              <a:rPr lang="id-ID" dirty="0" smtClean="0"/>
              <a:t> atau kondisi normal sebagai akibat adanya faktor tertentu yang mendukung, misalnya letak perusahaan, nama yang dikenali masyarkat pada umumnya, dan lain sebagainya. </a:t>
            </a: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pPr>
              <a:buNone/>
            </a:pPr>
            <a:r>
              <a:rPr lang="id-ID" i="1" dirty="0" smtClean="0"/>
              <a:t>Goodwill</a:t>
            </a:r>
            <a:r>
              <a:rPr lang="id-ID" dirty="0" smtClean="0"/>
              <a:t> dicatat ketika terjadi:</a:t>
            </a:r>
          </a:p>
          <a:p>
            <a:pPr marL="514350" indent="-514350">
              <a:buFont typeface="+mj-lt"/>
              <a:buAutoNum type="arabicPeriod"/>
            </a:pPr>
            <a:r>
              <a:rPr lang="id-ID" dirty="0" smtClean="0"/>
              <a:t>Pembelian;</a:t>
            </a:r>
          </a:p>
          <a:p>
            <a:pPr marL="514350" indent="-514350">
              <a:buFont typeface="+mj-lt"/>
              <a:buAutoNum type="arabicPeriod"/>
            </a:pPr>
            <a:r>
              <a:rPr lang="id-ID" dirty="0" smtClean="0"/>
              <a:t>Merger, reorganisasi, perubahan bentuk usaha, dan perubahan kepemilikian.</a:t>
            </a:r>
          </a:p>
          <a:p>
            <a:pPr marL="514350" indent="-514350">
              <a:buNone/>
            </a:pPr>
            <a:r>
              <a:rPr lang="id-ID" dirty="0" smtClean="0"/>
              <a:t>Variabel yang menentukan dalam perhitungan </a:t>
            </a:r>
            <a:r>
              <a:rPr lang="id-ID" i="1" dirty="0" smtClean="0"/>
              <a:t>goodwill</a:t>
            </a:r>
            <a:r>
              <a:rPr lang="id-ID" dirty="0" smtClean="0"/>
              <a:t> antara lain:</a:t>
            </a:r>
          </a:p>
          <a:p>
            <a:pPr marL="514350" indent="-514350">
              <a:buFont typeface="+mj-lt"/>
              <a:buAutoNum type="arabicPeriod"/>
            </a:pPr>
            <a:r>
              <a:rPr lang="id-ID" i="1" dirty="0" smtClean="0"/>
              <a:t>Rate of return</a:t>
            </a:r>
            <a:r>
              <a:rPr lang="id-ID" dirty="0" smtClean="0"/>
              <a:t> atau proyeksi laba yang dapat dihasilkan di masa yang akan datang;</a:t>
            </a:r>
          </a:p>
          <a:p>
            <a:pPr marL="514350" indent="-514350">
              <a:buFont typeface="+mj-lt"/>
              <a:buAutoNum type="arabicPeriod"/>
            </a:pPr>
            <a:r>
              <a:rPr lang="id-ID" dirty="0" smtClean="0"/>
              <a:t>Nilai aset di luar </a:t>
            </a:r>
            <a:r>
              <a:rPr lang="id-ID" i="1" dirty="0" smtClean="0"/>
              <a:t>goodwill.</a:t>
            </a:r>
          </a:p>
          <a:p>
            <a:pPr marL="514350" indent="-514350">
              <a:buNone/>
            </a:pPr>
            <a:r>
              <a:rPr lang="id-ID" dirty="0" smtClean="0"/>
              <a:t>Penetapan besarnya </a:t>
            </a:r>
            <a:r>
              <a:rPr lang="id-ID" i="1" dirty="0" smtClean="0"/>
              <a:t>goodwill</a:t>
            </a:r>
            <a:r>
              <a:rPr lang="id-ID" dirty="0" smtClean="0"/>
              <a:t> dapat digunakan dua cara, yaitu:</a:t>
            </a:r>
          </a:p>
          <a:p>
            <a:pPr marL="514350" indent="-514350">
              <a:buFont typeface="+mj-lt"/>
              <a:buAutoNum type="arabicPeriod"/>
            </a:pPr>
            <a:r>
              <a:rPr lang="id-ID" dirty="0" smtClean="0"/>
              <a:t>Kapitalisasi penghasilan bersih rata-rata </a:t>
            </a:r>
            <a:r>
              <a:rPr lang="id-ID" i="1" dirty="0" smtClean="0"/>
              <a:t>(capitalization of average income);</a:t>
            </a:r>
          </a:p>
          <a:p>
            <a:pPr marL="514350" indent="-514350">
              <a:buFont typeface="+mj-lt"/>
              <a:buAutoNum type="arabicPeriod"/>
            </a:pPr>
            <a:r>
              <a:rPr lang="id-ID" dirty="0" smtClean="0"/>
              <a:t>Kapitalisasi kelebihan penghasilan rata-rata </a:t>
            </a:r>
            <a:r>
              <a:rPr lang="id-ID" i="1" dirty="0" smtClean="0"/>
              <a:t>(capitalization of average exess income).</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7500" lnSpcReduction="20000"/>
          </a:bodyPr>
          <a:lstStyle/>
          <a:p>
            <a:pPr>
              <a:buNone/>
            </a:pPr>
            <a:r>
              <a:rPr lang="id-ID" i="1" dirty="0" smtClean="0"/>
              <a:t>Contoh:</a:t>
            </a:r>
          </a:p>
          <a:p>
            <a:pPr>
              <a:buNone/>
            </a:pPr>
            <a:r>
              <a:rPr lang="id-ID" dirty="0" smtClean="0"/>
              <a:t>PT Adiluhung, memperoleh laba bersih (tidak termasuk laba luar biasa) dari tahun 2010 s/d 2014.</a:t>
            </a:r>
          </a:p>
          <a:p>
            <a:pPr>
              <a:buNone/>
            </a:pPr>
            <a:r>
              <a:rPr lang="id-ID" dirty="0" smtClean="0"/>
              <a:t>Tahun	2010	= 125.000.000</a:t>
            </a:r>
          </a:p>
          <a:p>
            <a:pPr>
              <a:buNone/>
            </a:pPr>
            <a:r>
              <a:rPr lang="id-ID" dirty="0" smtClean="0"/>
              <a:t>		2011	= 117.000.000</a:t>
            </a:r>
          </a:p>
          <a:p>
            <a:pPr>
              <a:buNone/>
            </a:pPr>
            <a:r>
              <a:rPr lang="id-ID" dirty="0" smtClean="0"/>
              <a:t>		2012	= 115.000.000</a:t>
            </a:r>
          </a:p>
          <a:p>
            <a:pPr>
              <a:buNone/>
            </a:pPr>
            <a:r>
              <a:rPr lang="id-ID" dirty="0" smtClean="0"/>
              <a:t>		2013	= 135.000.000</a:t>
            </a:r>
          </a:p>
          <a:p>
            <a:pPr>
              <a:buNone/>
            </a:pPr>
            <a:r>
              <a:rPr lang="id-ID" dirty="0" smtClean="0"/>
              <a:t>		2014	= 145.000.000</a:t>
            </a:r>
          </a:p>
          <a:p>
            <a:pPr>
              <a:buNone/>
            </a:pPr>
            <a:r>
              <a:rPr lang="id-ID" dirty="0" smtClean="0"/>
              <a:t>Laba bersih	= 637.000.000</a:t>
            </a:r>
          </a:p>
          <a:p>
            <a:pPr>
              <a:buNone/>
            </a:pPr>
            <a:r>
              <a:rPr lang="id-ID" dirty="0" smtClean="0"/>
              <a:t>Penghasilan bersih rata-rata 1/5 x Rp.637.000.000 = Rp.127.400.000</a:t>
            </a:r>
          </a:p>
          <a:p>
            <a:pPr>
              <a:buNone/>
            </a:pPr>
            <a:r>
              <a:rPr lang="id-ID" dirty="0" smtClean="0"/>
              <a:t>Estimasi penghasilan setiap tahun Rp.128.000.000</a:t>
            </a:r>
          </a:p>
          <a:p>
            <a:pPr>
              <a:buNone/>
            </a:pPr>
            <a:r>
              <a:rPr lang="id-ID" dirty="0" smtClean="0"/>
              <a:t>Pada tanggal 1 Januari 2015 aset perusahaan (tidak termasuk goodwill) besarnya sebesar Rp.1.250.000.000 dan kewajiban Rp.200.000.000 dan hasil yang diharapkan dari investasi ditetapkan 10% dan kelebihan penghasilan yang akan dikapitalisasi 25%.</a:t>
            </a:r>
          </a:p>
        </p:txBody>
      </p:sp>
      <p:cxnSp>
        <p:nvCxnSpPr>
          <p:cNvPr id="5" name="Straight Connector 4"/>
          <p:cNvCxnSpPr/>
          <p:nvPr/>
        </p:nvCxnSpPr>
        <p:spPr>
          <a:xfrm>
            <a:off x="2428860" y="4286256"/>
            <a:ext cx="150019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i="1" dirty="0" smtClean="0"/>
              <a:t>Jawab:</a:t>
            </a:r>
          </a:p>
          <a:p>
            <a:pPr marL="514350" indent="-514350"/>
            <a:r>
              <a:rPr lang="id-ID" dirty="0" smtClean="0"/>
              <a:t>Metode kapitalisasi penghasilan bersih rata-rata</a:t>
            </a:r>
          </a:p>
          <a:p>
            <a:pPr marL="514350" indent="-514350">
              <a:buNone/>
            </a:pPr>
            <a:r>
              <a:rPr lang="id-ID" dirty="0" smtClean="0"/>
              <a:t>	</a:t>
            </a:r>
            <a:r>
              <a:rPr lang="id-ID" sz="1800" dirty="0" smtClean="0"/>
              <a:t>Jumlah yang dibayar (128.000.000 x 100/10)	= 1.280.000.000</a:t>
            </a:r>
          </a:p>
          <a:p>
            <a:pPr marL="514350" indent="-514350">
              <a:buNone/>
            </a:pPr>
            <a:r>
              <a:rPr lang="id-ID" sz="1800" dirty="0" smtClean="0"/>
              <a:t>	Nilai bersih aset (1.250.000.000 – 200.000.000)	= 1.050.000.000</a:t>
            </a:r>
          </a:p>
          <a:p>
            <a:pPr marL="514350" indent="-514350">
              <a:buNone/>
            </a:pPr>
            <a:r>
              <a:rPr lang="id-ID" sz="1800" dirty="0" smtClean="0"/>
              <a:t>	Goodwill 					= 230.000.000</a:t>
            </a:r>
          </a:p>
          <a:p>
            <a:pPr marL="514350" indent="-514350"/>
            <a:r>
              <a:rPr lang="id-ID" dirty="0" smtClean="0"/>
              <a:t>Kapitalisasi kelebihan penghasilan rata-rata</a:t>
            </a:r>
          </a:p>
          <a:p>
            <a:pPr marL="514350" indent="-514350">
              <a:buNone/>
            </a:pPr>
            <a:r>
              <a:rPr lang="id-ID" dirty="0" smtClean="0"/>
              <a:t>	</a:t>
            </a:r>
            <a:r>
              <a:rPr lang="id-ID" sz="1800" dirty="0" smtClean="0"/>
              <a:t>Estimasi penghasilan yang akan datang		= 1.280.000.000</a:t>
            </a:r>
          </a:p>
          <a:p>
            <a:pPr marL="514350" indent="-514350">
              <a:buNone/>
            </a:pPr>
            <a:r>
              <a:rPr lang="id-ID" sz="1800" dirty="0" smtClean="0"/>
              <a:t>	Nilai bersih aset				= 1.050.000.000</a:t>
            </a:r>
          </a:p>
          <a:p>
            <a:pPr marL="514350" indent="-514350">
              <a:buNone/>
            </a:pPr>
            <a:r>
              <a:rPr lang="id-ID" sz="1800" dirty="0" smtClean="0"/>
              <a:t>	Kelebihan penghasil				= 230.000.000</a:t>
            </a:r>
          </a:p>
          <a:p>
            <a:pPr marL="514350" indent="-514350">
              <a:buNone/>
            </a:pPr>
            <a:r>
              <a:rPr lang="id-ID" sz="1800" dirty="0" smtClean="0"/>
              <a:t>	Proyeksi hasil investasi 10% x 230.000.000	= 23.000.000</a:t>
            </a:r>
          </a:p>
          <a:p>
            <a:pPr marL="514350" indent="-514350">
              <a:buNone/>
            </a:pPr>
            <a:r>
              <a:rPr lang="id-ID" sz="1800" dirty="0" smtClean="0"/>
              <a:t>	Goodwill = 100/25 x 23.000.000			= 92.000.000</a:t>
            </a:r>
            <a:endParaRPr lang="id-ID" dirty="0" smtClean="0"/>
          </a:p>
        </p:txBody>
      </p:sp>
      <p:cxnSp>
        <p:nvCxnSpPr>
          <p:cNvPr id="5" name="Straight Connector 4"/>
          <p:cNvCxnSpPr/>
          <p:nvPr/>
        </p:nvCxnSpPr>
        <p:spPr>
          <a:xfrm>
            <a:off x="6000760" y="3643314"/>
            <a:ext cx="17859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000760" y="5286388"/>
            <a:ext cx="178595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Deplesi </a:t>
            </a:r>
            <a:endParaRPr lang="id-ID" dirty="0"/>
          </a:p>
        </p:txBody>
      </p:sp>
      <p:sp>
        <p:nvSpPr>
          <p:cNvPr id="3" name="Content Placeholder 2"/>
          <p:cNvSpPr>
            <a:spLocks noGrp="1"/>
          </p:cNvSpPr>
          <p:nvPr>
            <p:ph idx="1"/>
          </p:nvPr>
        </p:nvSpPr>
        <p:spPr>
          <a:xfrm>
            <a:off x="457200" y="1935480"/>
            <a:ext cx="8229600" cy="4565354"/>
          </a:xfrm>
        </p:spPr>
        <p:txBody>
          <a:bodyPr>
            <a:normAutofit fontScale="92500" lnSpcReduction="10000"/>
          </a:bodyPr>
          <a:lstStyle/>
          <a:p>
            <a:pPr>
              <a:buNone/>
            </a:pPr>
            <a:r>
              <a:rPr lang="id-ID" dirty="0" smtClean="0"/>
              <a:t>Pada akuntansi komersial aset takberwujud dikelompokkan menjadi aset dengan masa manfaat yang dibatasi oleh ketentuan hukum yaitu atas dasar ketentuan, persetujuan atau sifat dari aset itu sendiri. Terdapat pula aset takberwujud yang masa manfaatnya tidak terbatas sebagai contoh </a:t>
            </a:r>
            <a:r>
              <a:rPr lang="id-ID" i="1" dirty="0" smtClean="0"/>
              <a:t>goodwill</a:t>
            </a:r>
            <a:r>
              <a:rPr lang="id-ID" dirty="0" smtClean="0"/>
              <a:t> dan merek dagang. </a:t>
            </a:r>
          </a:p>
          <a:p>
            <a:pPr>
              <a:buNone/>
            </a:pPr>
            <a:r>
              <a:rPr lang="id-ID" dirty="0" smtClean="0"/>
              <a:t>Perusahaan dapat juga memperoleh hak, berupa hak untuk pengelolaan sumber  alam berupa penggalian atau pemanfaatannya. Biaya-biaya yang berkaitan dengan penguasaan akan semakin berkurang setiap periodenya, hal ini sebagai akibat penggalian atau pemanfaatan sumber alam. Pembebanan biaya per periode tersebut disebut deplesi.</a:t>
            </a: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dirty="0" smtClean="0"/>
              <a:t>Contoh:</a:t>
            </a:r>
          </a:p>
          <a:p>
            <a:pPr>
              <a:buNone/>
            </a:pPr>
            <a:r>
              <a:rPr lang="id-ID" dirty="0" smtClean="0"/>
              <a:t>Di tahun 2015, PT Makmur membayar tunai sebesar Rp. 1.500.000.000 untuk mendapatkan hak pengelolaan sumber alam (Hak Penguasaan Hutan-HPH). Total cadangan kayu yang berada pada lahan HPH tersebut 500.000.000 m</a:t>
            </a:r>
            <a:r>
              <a:rPr lang="id-ID" sz="2400" dirty="0" smtClean="0"/>
              <a:t>³. Selama tahun 2015 menghasilkan 75.000.000 m³. Hitunglah Deplesi di tahun 2015.</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Pengertian Aset Tidak Berwujud</a:t>
            </a:r>
            <a:endParaRPr lang="id-ID" dirty="0"/>
          </a:p>
        </p:txBody>
      </p:sp>
      <p:sp>
        <p:nvSpPr>
          <p:cNvPr id="3" name="Content Placeholder 2"/>
          <p:cNvSpPr>
            <a:spLocks noGrp="1"/>
          </p:cNvSpPr>
          <p:nvPr>
            <p:ph idx="1"/>
          </p:nvPr>
        </p:nvSpPr>
        <p:spPr/>
        <p:txBody>
          <a:bodyPr>
            <a:normAutofit lnSpcReduction="10000"/>
          </a:bodyPr>
          <a:lstStyle/>
          <a:p>
            <a:pPr>
              <a:buNone/>
            </a:pPr>
            <a:r>
              <a:rPr lang="id-ID" dirty="0" smtClean="0"/>
              <a:t>Dalam PSAK No. 19 (Revisi 2010) menyatakan aset takberwujud </a:t>
            </a:r>
            <a:r>
              <a:rPr lang="id-ID" i="1" dirty="0" smtClean="0"/>
              <a:t>(intangible assets)</a:t>
            </a:r>
            <a:r>
              <a:rPr lang="id-ID" dirty="0" smtClean="0"/>
              <a:t> adalah aset tidak lancar </a:t>
            </a:r>
            <a:r>
              <a:rPr lang="id-ID" i="1" dirty="0" smtClean="0"/>
              <a:t>(noncurrent assets)</a:t>
            </a:r>
            <a:r>
              <a:rPr lang="id-ID" dirty="0" smtClean="0"/>
              <a:t> dan tidak berbentuk yang memberikan hak keekonomian dan hukum kepada pemiliknya dan dalam laporan keuangan tidak dicakup secara terpisah dalam klasifikasi aset yang lain.</a:t>
            </a:r>
          </a:p>
          <a:p>
            <a:pPr>
              <a:buNone/>
            </a:pPr>
            <a:r>
              <a:rPr lang="id-ID" dirty="0" smtClean="0"/>
              <a:t>Karakteristik aset takberwujud adalah tingkat ketidakpastian nilai dan manfaat di kemudian hari.</a:t>
            </a:r>
          </a:p>
          <a:p>
            <a:pPr>
              <a:buNone/>
            </a:pPr>
            <a:r>
              <a:rPr lang="id-ID" dirty="0" smtClean="0"/>
              <a:t>Bentuk aset takberwujud yaitu hak paten, hak cipta, waralaba </a:t>
            </a:r>
            <a:r>
              <a:rPr lang="id-ID" i="1" dirty="0" smtClean="0"/>
              <a:t>(franchise)</a:t>
            </a:r>
            <a:r>
              <a:rPr lang="id-ID" dirty="0" smtClean="0"/>
              <a:t>, merek dagang dan </a:t>
            </a:r>
            <a:r>
              <a:rPr lang="id-ID" i="1" dirty="0" smtClean="0"/>
              <a:t>goodwill</a:t>
            </a:r>
            <a:r>
              <a:rPr lang="id-ID" dirty="0" smtClean="0"/>
              <a:t>.</a:t>
            </a:r>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endParaRPr lang="id-ID" dirty="0" smtClean="0"/>
          </a:p>
          <a:p>
            <a:pPr>
              <a:buNone/>
            </a:pPr>
            <a:endParaRPr lang="id-ID" dirty="0" smtClean="0"/>
          </a:p>
          <a:p>
            <a:pPr>
              <a:buNone/>
            </a:pPr>
            <a:endParaRPr lang="id-ID" dirty="0" smtClean="0"/>
          </a:p>
          <a:p>
            <a:pPr>
              <a:buNone/>
            </a:pPr>
            <a:endParaRPr lang="id-ID" dirty="0" smtClean="0"/>
          </a:p>
          <a:p>
            <a:pPr>
              <a:buNone/>
            </a:pPr>
            <a:r>
              <a:rPr lang="id-ID" dirty="0" smtClean="0"/>
              <a:t>Ayat jurnal:</a:t>
            </a:r>
          </a:p>
          <a:p>
            <a:pPr>
              <a:buNone/>
            </a:pPr>
            <a:r>
              <a:rPr lang="id-ID" dirty="0" smtClean="0"/>
              <a:t>Biaya deplesi		225.000.000</a:t>
            </a:r>
          </a:p>
          <a:p>
            <a:pPr>
              <a:buNone/>
            </a:pPr>
            <a:r>
              <a:rPr lang="id-ID" dirty="0" smtClean="0"/>
              <a:t>	Akumulasi deplesi		225.000.000</a:t>
            </a:r>
          </a:p>
          <a:p>
            <a:pPr>
              <a:buNone/>
            </a:pPr>
            <a:endParaRPr lang="id-ID" dirty="0" smtClean="0"/>
          </a:p>
        </p:txBody>
      </p:sp>
      <p:sp>
        <p:nvSpPr>
          <p:cNvPr id="4" name="Rectangle 3"/>
          <p:cNvSpPr/>
          <p:nvPr/>
        </p:nvSpPr>
        <p:spPr>
          <a:xfrm>
            <a:off x="714348" y="2143116"/>
            <a:ext cx="7858180" cy="1643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		      75.000.000</a:t>
            </a:r>
          </a:p>
          <a:p>
            <a:r>
              <a:rPr lang="id-ID" dirty="0" smtClean="0"/>
              <a:t>Tarif deplesi	:		x 100%	= 15%</a:t>
            </a:r>
          </a:p>
          <a:p>
            <a:r>
              <a:rPr lang="id-ID" dirty="0" smtClean="0"/>
              <a:t> 		     500.000.000</a:t>
            </a:r>
          </a:p>
          <a:p>
            <a:endParaRPr lang="id-ID" dirty="0" smtClean="0"/>
          </a:p>
          <a:p>
            <a:r>
              <a:rPr lang="id-ID" dirty="0" smtClean="0"/>
              <a:t>Berarti biaya deplesi tahun 2015 = 15% x Rp.1.500.000.000 = Rp.225.000.000 </a:t>
            </a:r>
            <a:endParaRPr lang="id-ID" dirty="0"/>
          </a:p>
        </p:txBody>
      </p:sp>
      <p:cxnSp>
        <p:nvCxnSpPr>
          <p:cNvPr id="6" name="Straight Connector 5"/>
          <p:cNvCxnSpPr/>
          <p:nvPr/>
        </p:nvCxnSpPr>
        <p:spPr>
          <a:xfrm>
            <a:off x="2786050" y="2786058"/>
            <a:ext cx="1571636"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AMORTISASI</a:t>
            </a:r>
            <a:endParaRPr lang="id-ID" dirty="0"/>
          </a:p>
        </p:txBody>
      </p:sp>
      <p:sp>
        <p:nvSpPr>
          <p:cNvPr id="3" name="Content Placeholder 2"/>
          <p:cNvSpPr>
            <a:spLocks noGrp="1"/>
          </p:cNvSpPr>
          <p:nvPr>
            <p:ph idx="1"/>
          </p:nvPr>
        </p:nvSpPr>
        <p:spPr/>
        <p:txBody>
          <a:bodyPr/>
          <a:lstStyle/>
          <a:p>
            <a:pPr>
              <a:buNone/>
            </a:pPr>
            <a:r>
              <a:rPr lang="id-ID" dirty="0" smtClean="0"/>
              <a:t>PSAK 19 (Revisi 2010) menyatakan amortisasi yaitu alokasi sistematis jumlah tersusutkan aset takberwujud selama umur manfaatnya. </a:t>
            </a:r>
          </a:p>
          <a:p>
            <a:pPr>
              <a:buNone/>
            </a:pPr>
            <a:r>
              <a:rPr lang="id-ID" dirty="0" smtClean="0"/>
              <a:t>Untuk menetapkan besarnya biaya amortisasi yang dibebankan setiap periode dihitung dengan memperhatikan metode yang digunakan dalam amortisasi aset takberwujud. Praktik akuntansi komersial menggunakan metode garis lurus.</a:t>
            </a:r>
          </a:p>
          <a:p>
            <a:pPr>
              <a:buNone/>
            </a:pPr>
            <a:endParaRPr lang="id-ID" dirty="0" smtClean="0"/>
          </a:p>
          <a:p>
            <a:pPr>
              <a:buNone/>
            </a:pPr>
            <a:endParaRPr lang="id-ID" dirty="0"/>
          </a:p>
        </p:txBody>
      </p:sp>
      <p:sp>
        <p:nvSpPr>
          <p:cNvPr id="4" name="Rounded Rectangle 3"/>
          <p:cNvSpPr/>
          <p:nvPr/>
        </p:nvSpPr>
        <p:spPr>
          <a:xfrm>
            <a:off x="642910" y="5500702"/>
            <a:ext cx="8001056"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Biaya Amortisasi = % Tarif x Harga perolehan aset takberwujud</a:t>
            </a:r>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dirty="0" smtClean="0"/>
              <a:t>AMORTISASI DALAM AKUNTANSI PAJAK</a:t>
            </a:r>
            <a:endParaRPr lang="id-ID" sz="3600" dirty="0"/>
          </a:p>
        </p:txBody>
      </p:sp>
      <p:sp>
        <p:nvSpPr>
          <p:cNvPr id="3" name="Content Placeholder 2"/>
          <p:cNvSpPr>
            <a:spLocks noGrp="1"/>
          </p:cNvSpPr>
          <p:nvPr>
            <p:ph idx="1"/>
          </p:nvPr>
        </p:nvSpPr>
        <p:spPr/>
        <p:txBody>
          <a:bodyPr/>
          <a:lstStyle/>
          <a:p>
            <a:pPr>
              <a:buNone/>
            </a:pPr>
            <a:r>
              <a:rPr lang="id-ID" dirty="0" smtClean="0"/>
              <a:t>Amortisasi menurut akuntansi pajak berdasarkan pada Pasal 11 A UU PPh menyebutkan bahwa amortisasi dilakukan terhadap pengeluaran untuk memperoleh harta tidak berwujud dan pengeluaran lainnya, termasuk biaya perpanjangan hak guna bangunan, hak guna usaha, hak pakai dan muhibah (goodwill) yang mempunyai masa manfaat lebih dari 1 (satu) tahun yang digunakan untuk mendapatkan, menagih, dan memelihara penghasilan.</a:t>
            </a:r>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dirty="0" smtClean="0"/>
              <a:t>PERIODE DAN METODE AMORTISASI</a:t>
            </a:r>
            <a:endParaRPr lang="id-ID" sz="3600" dirty="0"/>
          </a:p>
        </p:txBody>
      </p:sp>
      <p:sp>
        <p:nvSpPr>
          <p:cNvPr id="3" name="Content Placeholder 2"/>
          <p:cNvSpPr>
            <a:spLocks noGrp="1"/>
          </p:cNvSpPr>
          <p:nvPr>
            <p:ph idx="1"/>
          </p:nvPr>
        </p:nvSpPr>
        <p:spPr/>
        <p:txBody>
          <a:bodyPr>
            <a:normAutofit lnSpcReduction="10000"/>
          </a:bodyPr>
          <a:lstStyle/>
          <a:p>
            <a:pPr>
              <a:buNone/>
            </a:pPr>
            <a:r>
              <a:rPr lang="id-ID" dirty="0" smtClean="0"/>
              <a:t>Sebagaimana diatur dalam paragraf 97 PSAK No.19 terlihat adanya klasifikasi aset takberwujud berdasarkan periode amortisasi, yaitu:</a:t>
            </a:r>
          </a:p>
          <a:p>
            <a:pPr marL="514350" indent="-514350">
              <a:buFont typeface="+mj-lt"/>
              <a:buAutoNum type="arabicPeriod"/>
            </a:pPr>
            <a:r>
              <a:rPr lang="id-ID" dirty="0" smtClean="0"/>
              <a:t>Aset takberwujud dengan umur manfaat terbatas.</a:t>
            </a:r>
          </a:p>
          <a:p>
            <a:pPr marL="514350" indent="-514350">
              <a:buFont typeface="+mj-lt"/>
              <a:buAutoNum type="arabicPeriod"/>
            </a:pPr>
            <a:r>
              <a:rPr lang="id-ID" dirty="0" smtClean="0"/>
              <a:t>Aset takberwujud dengan umur manfaat tidak terbatas.</a:t>
            </a:r>
          </a:p>
          <a:p>
            <a:pPr marL="514350" indent="-514350">
              <a:buNone/>
            </a:pPr>
            <a:r>
              <a:rPr lang="id-ID" dirty="0" smtClean="0"/>
              <a:t>Metode yang digunakan dalam amortisasi aset takberwujud menurut akuntansi pajak adalah:</a:t>
            </a:r>
          </a:p>
          <a:p>
            <a:pPr marL="514350" indent="-514350">
              <a:buFont typeface="+mj-lt"/>
              <a:buAutoNum type="arabicPeriod"/>
            </a:pPr>
            <a:r>
              <a:rPr lang="id-ID" dirty="0" smtClean="0"/>
              <a:t>Metode garis lurus</a:t>
            </a:r>
          </a:p>
          <a:p>
            <a:pPr marL="514350" indent="-514350">
              <a:buFont typeface="+mj-lt"/>
              <a:buAutoNum type="arabicPeriod"/>
            </a:pPr>
            <a:r>
              <a:rPr lang="id-ID" dirty="0" smtClean="0"/>
              <a:t>Metode saldo menurun</a:t>
            </a:r>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b="1" i="1" dirty="0" smtClean="0"/>
              <a:t>Pengelompokan Aset Takberwujud dan Tarif Amortisasi</a:t>
            </a:r>
          </a:p>
          <a:p>
            <a:pPr>
              <a:buNone/>
            </a:pPr>
            <a:r>
              <a:rPr lang="id-ID" dirty="0" smtClean="0"/>
              <a:t>	Untuk tujuan pajak dalam menghitung amortisasi aset takberwujud, terlebih dahulu aset tersebut dikelompokkan sesuai dengan masa manfaatnya.</a:t>
            </a:r>
          </a:p>
          <a:p>
            <a:pPr>
              <a:buNone/>
            </a:pPr>
            <a:endParaRPr lang="id-ID" dirty="0"/>
          </a:p>
        </p:txBody>
      </p:sp>
      <p:graphicFrame>
        <p:nvGraphicFramePr>
          <p:cNvPr id="4" name="Table 3"/>
          <p:cNvGraphicFramePr>
            <a:graphicFrameLocks noGrp="1"/>
          </p:cNvGraphicFramePr>
          <p:nvPr/>
        </p:nvGraphicFramePr>
        <p:xfrm>
          <a:off x="500034" y="4173868"/>
          <a:ext cx="8215372" cy="1930400"/>
        </p:xfrm>
        <a:graphic>
          <a:graphicData uri="http://schemas.openxmlformats.org/drawingml/2006/table">
            <a:tbl>
              <a:tblPr firstRow="1" bandRow="1">
                <a:tableStyleId>{5C22544A-7EE6-4342-B048-85BDC9FD1C3A}</a:tableStyleId>
              </a:tblPr>
              <a:tblGrid>
                <a:gridCol w="2786082"/>
                <a:gridCol w="2214578"/>
                <a:gridCol w="1571636"/>
                <a:gridCol w="1643076"/>
              </a:tblGrid>
              <a:tr h="370840">
                <a:tc rowSpan="2">
                  <a:txBody>
                    <a:bodyPr/>
                    <a:lstStyle/>
                    <a:p>
                      <a:pPr algn="ctr"/>
                      <a:r>
                        <a:rPr lang="id-ID" dirty="0" smtClean="0"/>
                        <a:t>Kelompok Harta </a:t>
                      </a:r>
                    </a:p>
                    <a:p>
                      <a:pPr algn="ctr"/>
                      <a:r>
                        <a:rPr lang="id-ID" dirty="0" smtClean="0"/>
                        <a:t>Tidak Berwujud</a:t>
                      </a:r>
                      <a:endParaRPr lang="id-ID" dirty="0"/>
                    </a:p>
                  </a:txBody>
                  <a:tcPr/>
                </a:tc>
                <a:tc rowSpan="2">
                  <a:txBody>
                    <a:bodyPr/>
                    <a:lstStyle/>
                    <a:p>
                      <a:pPr algn="ctr"/>
                      <a:r>
                        <a:rPr lang="id-ID" dirty="0" smtClean="0"/>
                        <a:t>Masa Manfaat</a:t>
                      </a:r>
                      <a:endParaRPr lang="id-ID" dirty="0"/>
                    </a:p>
                  </a:txBody>
                  <a:tcPr/>
                </a:tc>
                <a:tc gridSpan="2">
                  <a:txBody>
                    <a:bodyPr/>
                    <a:lstStyle/>
                    <a:p>
                      <a:pPr algn="ctr"/>
                      <a:r>
                        <a:rPr lang="id-ID" dirty="0" smtClean="0"/>
                        <a:t>Tarif Amortisasi</a:t>
                      </a:r>
                      <a:endParaRPr lang="id-ID" dirty="0"/>
                    </a:p>
                  </a:txBody>
                  <a:tcPr/>
                </a:tc>
                <a:tc hMerge="1">
                  <a:txBody>
                    <a:bodyPr/>
                    <a:lstStyle/>
                    <a:p>
                      <a:endParaRPr lang="id-ID" dirty="0"/>
                    </a:p>
                  </a:txBody>
                  <a:tcPr/>
                </a:tc>
              </a:tr>
              <a:tr h="370840">
                <a:tc vMerge="1">
                  <a:txBody>
                    <a:bodyPr/>
                    <a:lstStyle/>
                    <a:p>
                      <a:pPr algn="ctr"/>
                      <a:endParaRPr lang="id-ID" dirty="0"/>
                    </a:p>
                  </a:txBody>
                  <a:tcPr/>
                </a:tc>
                <a:tc vMerge="1">
                  <a:txBody>
                    <a:bodyPr/>
                    <a:lstStyle/>
                    <a:p>
                      <a:pPr algn="ctr"/>
                      <a:endParaRPr lang="id-ID" dirty="0"/>
                    </a:p>
                  </a:txBody>
                  <a:tcPr/>
                </a:tc>
                <a:tc>
                  <a:txBody>
                    <a:bodyPr/>
                    <a:lstStyle/>
                    <a:p>
                      <a:pPr algn="ctr"/>
                      <a:r>
                        <a:rPr lang="id-ID" sz="1400" dirty="0" smtClean="0"/>
                        <a:t>Garis Lurus</a:t>
                      </a:r>
                      <a:endParaRPr lang="id-ID" sz="1400" dirty="0"/>
                    </a:p>
                  </a:txBody>
                  <a:tcPr/>
                </a:tc>
                <a:tc>
                  <a:txBody>
                    <a:bodyPr/>
                    <a:lstStyle/>
                    <a:p>
                      <a:pPr algn="ctr"/>
                      <a:r>
                        <a:rPr lang="id-ID" sz="1400" dirty="0" smtClean="0"/>
                        <a:t>Saldo Menurun</a:t>
                      </a:r>
                      <a:endParaRPr lang="id-ID" sz="1400" dirty="0"/>
                    </a:p>
                  </a:txBody>
                  <a:tcPr/>
                </a:tc>
              </a:tr>
              <a:tr h="370840">
                <a:tc>
                  <a:txBody>
                    <a:bodyPr/>
                    <a:lstStyle/>
                    <a:p>
                      <a:r>
                        <a:rPr lang="id-ID" dirty="0" smtClean="0"/>
                        <a:t>Kelompok 1</a:t>
                      </a:r>
                    </a:p>
                    <a:p>
                      <a:r>
                        <a:rPr lang="id-ID" dirty="0" smtClean="0"/>
                        <a:t>Kelompok</a:t>
                      </a:r>
                      <a:r>
                        <a:rPr lang="id-ID" baseline="0" dirty="0" smtClean="0"/>
                        <a:t> 2</a:t>
                      </a:r>
                    </a:p>
                    <a:p>
                      <a:r>
                        <a:rPr lang="id-ID" baseline="0" dirty="0" smtClean="0"/>
                        <a:t>Kelompok 3</a:t>
                      </a:r>
                    </a:p>
                    <a:p>
                      <a:r>
                        <a:rPr lang="id-ID" baseline="0" dirty="0" smtClean="0"/>
                        <a:t>Kelompok 4</a:t>
                      </a:r>
                      <a:endParaRPr lang="id-ID" dirty="0"/>
                    </a:p>
                  </a:txBody>
                  <a:tcPr/>
                </a:tc>
                <a:tc>
                  <a:txBody>
                    <a:bodyPr/>
                    <a:lstStyle/>
                    <a:p>
                      <a:pPr algn="ctr"/>
                      <a:r>
                        <a:rPr lang="id-ID" dirty="0" smtClean="0"/>
                        <a:t>4 tahun</a:t>
                      </a:r>
                    </a:p>
                    <a:p>
                      <a:pPr algn="ctr"/>
                      <a:r>
                        <a:rPr lang="id-ID" dirty="0" smtClean="0"/>
                        <a:t>8 tahun</a:t>
                      </a:r>
                    </a:p>
                    <a:p>
                      <a:pPr algn="ctr"/>
                      <a:r>
                        <a:rPr lang="id-ID" dirty="0" smtClean="0"/>
                        <a:t>16 tahun</a:t>
                      </a:r>
                    </a:p>
                    <a:p>
                      <a:pPr algn="ctr"/>
                      <a:r>
                        <a:rPr lang="id-ID" dirty="0" smtClean="0"/>
                        <a:t>20</a:t>
                      </a:r>
                      <a:r>
                        <a:rPr lang="id-ID" baseline="0" dirty="0" smtClean="0"/>
                        <a:t> tahun</a:t>
                      </a:r>
                      <a:endParaRPr lang="id-ID" dirty="0"/>
                    </a:p>
                  </a:txBody>
                  <a:tcPr/>
                </a:tc>
                <a:tc>
                  <a:txBody>
                    <a:bodyPr/>
                    <a:lstStyle/>
                    <a:p>
                      <a:pPr algn="ctr"/>
                      <a:r>
                        <a:rPr lang="id-ID" dirty="0" smtClean="0"/>
                        <a:t>25%</a:t>
                      </a:r>
                    </a:p>
                    <a:p>
                      <a:pPr algn="ctr"/>
                      <a:r>
                        <a:rPr lang="id-ID" dirty="0" smtClean="0"/>
                        <a:t>12,5%</a:t>
                      </a:r>
                    </a:p>
                    <a:p>
                      <a:pPr algn="ctr"/>
                      <a:r>
                        <a:rPr lang="id-ID" dirty="0" smtClean="0"/>
                        <a:t>6,25%</a:t>
                      </a:r>
                    </a:p>
                    <a:p>
                      <a:pPr algn="ctr"/>
                      <a:r>
                        <a:rPr lang="id-ID" dirty="0" smtClean="0"/>
                        <a:t>5%</a:t>
                      </a:r>
                      <a:endParaRPr lang="id-ID" dirty="0"/>
                    </a:p>
                  </a:txBody>
                  <a:tcPr/>
                </a:tc>
                <a:tc>
                  <a:txBody>
                    <a:bodyPr/>
                    <a:lstStyle/>
                    <a:p>
                      <a:pPr algn="ctr"/>
                      <a:r>
                        <a:rPr lang="id-ID" dirty="0" smtClean="0"/>
                        <a:t>50%</a:t>
                      </a:r>
                    </a:p>
                    <a:p>
                      <a:pPr algn="ctr"/>
                      <a:r>
                        <a:rPr lang="id-ID" dirty="0" smtClean="0"/>
                        <a:t>25%</a:t>
                      </a:r>
                    </a:p>
                    <a:p>
                      <a:pPr algn="ctr"/>
                      <a:r>
                        <a:rPr lang="id-ID" dirty="0" smtClean="0"/>
                        <a:t>12,5%</a:t>
                      </a:r>
                    </a:p>
                    <a:p>
                      <a:pPr algn="ctr"/>
                      <a:r>
                        <a:rPr lang="id-ID" dirty="0" smtClean="0"/>
                        <a:t>10%</a:t>
                      </a:r>
                      <a:endParaRPr lang="id-ID" dirty="0"/>
                    </a:p>
                  </a:txBody>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dirty="0" smtClean="0"/>
              <a:t>SAAT AMORTISASI DAN AMORTISASI PADA AKHIR MASA MANFAAT</a:t>
            </a:r>
            <a:endParaRPr lang="id-ID" sz="3600" dirty="0"/>
          </a:p>
        </p:txBody>
      </p:sp>
      <p:sp>
        <p:nvSpPr>
          <p:cNvPr id="3" name="Content Placeholder 2"/>
          <p:cNvSpPr>
            <a:spLocks noGrp="1"/>
          </p:cNvSpPr>
          <p:nvPr>
            <p:ph idx="1"/>
          </p:nvPr>
        </p:nvSpPr>
        <p:spPr/>
        <p:txBody>
          <a:bodyPr>
            <a:normAutofit lnSpcReduction="10000"/>
          </a:bodyPr>
          <a:lstStyle/>
          <a:p>
            <a:pPr>
              <a:buNone/>
            </a:pPr>
            <a:r>
              <a:rPr lang="id-ID" dirty="0" smtClean="0"/>
              <a:t>Sesuai akuntansi pajak bahwa pada akhir masa manfaat, aset takberwujud akan diamortisasi sekaligus. Khusus untuk amortisasi aset takberwujud menggunakan metode amortisasinya dengan metode saldo menurun.</a:t>
            </a:r>
          </a:p>
          <a:p>
            <a:r>
              <a:rPr lang="id-ID" dirty="0" smtClean="0"/>
              <a:t>Ketentuan Khusus</a:t>
            </a:r>
          </a:p>
          <a:p>
            <a:pPr>
              <a:buNone/>
            </a:pPr>
            <a:r>
              <a:rPr lang="id-ID" dirty="0" smtClean="0"/>
              <a:t>	Pada ketentuan khusus ini mengatur masalah sebagai berikut:</a:t>
            </a:r>
          </a:p>
          <a:p>
            <a:pPr>
              <a:buFont typeface="Wingdings" pitchFamily="2" charset="2"/>
              <a:buChar char="ü"/>
            </a:pPr>
            <a:r>
              <a:rPr lang="id-ID" dirty="0" smtClean="0"/>
              <a:t>Pengeluaran untuk biaya pendirian dan biaya pengeluaran modal suatu perusahaan dibebankan pada tahun terjadinya pengeluaran atau diamortisasi sesuai ketentuan yang berlaku.</a:t>
            </a:r>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895996"/>
          </a:xfrm>
        </p:spPr>
        <p:txBody>
          <a:bodyPr>
            <a:normAutofit fontScale="92500"/>
          </a:bodyPr>
          <a:lstStyle/>
          <a:p>
            <a:pPr>
              <a:buFont typeface="Wingdings" pitchFamily="2" charset="2"/>
              <a:buChar char="ü"/>
            </a:pPr>
            <a:r>
              <a:rPr lang="id-ID" dirty="0" smtClean="0"/>
              <a:t>Amortisasi terhadap pengeluaran untuk memperoleh hak dan pengeluaran lain yang mempunyai masa manfaat lebih dari 1 (satu) tahun di bidang penambangan minyak dan gas bumi dilakukan dengan menggunakan Metode Satuan Produksi.</a:t>
            </a:r>
          </a:p>
          <a:p>
            <a:pPr>
              <a:buFont typeface="Wingdings" pitchFamily="2" charset="2"/>
              <a:buChar char="ü"/>
            </a:pPr>
            <a:r>
              <a:rPr lang="id-ID" dirty="0" smtClean="0"/>
              <a:t>Amortisasi atas pengeluaran untuk memperoleh hak penambangan yang mempunyai masa manfaat lebih dari 1 tahun selain minyak dan gas bumi, hak penguasaan hutan dan hak penguasaan sumber alam, serta hasil alam lainnya, seperti hak penguasaan hasil laut, diamortisasi berdasarkan metode satuan produksi dengan jumlah paling tinggi 20% setahun.</a:t>
            </a:r>
          </a:p>
          <a:p>
            <a:pPr>
              <a:buFont typeface="Wingdings" pitchFamily="2" charset="2"/>
              <a:buChar char="ü"/>
            </a:pPr>
            <a:r>
              <a:rPr lang="id-ID" dirty="0" smtClean="0"/>
              <a:t>Amortisasi atas pengeluaran yang dilakukan operasi komersial mempunyai masa manfaat lebih dari 1 tahun.</a:t>
            </a:r>
          </a:p>
          <a:p>
            <a:pPr>
              <a:buFont typeface="Wingdings" pitchFamily="2" charset="2"/>
              <a:buChar char="ü"/>
            </a:pPr>
            <a:r>
              <a:rPr lang="id-ID" dirty="0" smtClean="0"/>
              <a:t>Amortisasi terhadap </a:t>
            </a:r>
            <a:r>
              <a:rPr lang="id-ID" i="1" dirty="0" smtClean="0"/>
              <a:t>goodwill.</a:t>
            </a:r>
            <a:endParaRPr lang="id-ID" i="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dirty="0" smtClean="0"/>
              <a:t>PENGALIHAN HAK ASET TAKBERWUJUD</a:t>
            </a:r>
            <a:endParaRPr lang="id-ID" sz="3600" dirty="0"/>
          </a:p>
        </p:txBody>
      </p:sp>
      <p:sp>
        <p:nvSpPr>
          <p:cNvPr id="3" name="Content Placeholder 2"/>
          <p:cNvSpPr>
            <a:spLocks noGrp="1"/>
          </p:cNvSpPr>
          <p:nvPr>
            <p:ph idx="1"/>
          </p:nvPr>
        </p:nvSpPr>
        <p:spPr/>
        <p:txBody>
          <a:bodyPr>
            <a:normAutofit fontScale="85000" lnSpcReduction="20000"/>
          </a:bodyPr>
          <a:lstStyle/>
          <a:p>
            <a:pPr>
              <a:buNone/>
            </a:pPr>
            <a:r>
              <a:rPr lang="id-ID" dirty="0" smtClean="0"/>
              <a:t>Apabila terjadi pengalihan hak aset takberwujud sebagaimana dimaksud dalam Pasal 11A ayat (1), ayat (4), dan ayat (5) UU PPh, yaitu:</a:t>
            </a:r>
          </a:p>
          <a:p>
            <a:pPr marL="514350" indent="-514350">
              <a:buFont typeface="+mj-lt"/>
              <a:buAutoNum type="arabicPeriod"/>
            </a:pPr>
            <a:r>
              <a:rPr lang="id-ID" dirty="0" smtClean="0"/>
              <a:t>Pengeluaran untuk memperoleh aset takberwujud dan pengeluaran lainnya termasuk biaya perpanjangan hak guna bangunan, hak guna usaha, dan hak pakai yang mempunyai masa manfaat lebih dari 1 tahun yang digunakan untuk mendapatkan, menagih, dan memelihara penghasilan.</a:t>
            </a:r>
          </a:p>
          <a:p>
            <a:pPr marL="514350" indent="-514350">
              <a:buFont typeface="+mj-lt"/>
              <a:buAutoNum type="arabicPeriod"/>
            </a:pPr>
            <a:r>
              <a:rPr lang="id-ID" dirty="0" smtClean="0"/>
              <a:t>Pengeluaran untuk memperoleh hak dan pengeluaran lain yang mempunyai masa manfaat lebih dari 1 tahun di bidang pengembangan minyak dan gas bumi.</a:t>
            </a:r>
          </a:p>
          <a:p>
            <a:pPr marL="514350" indent="-514350">
              <a:buFont typeface="+mj-lt"/>
              <a:buAutoNum type="arabicPeriod"/>
            </a:pPr>
            <a:r>
              <a:rPr lang="id-ID" dirty="0" smtClean="0"/>
              <a:t>Pengeluaran untuk memperoleh hak penambangan selain yang dimaksud pada butir 2, hak penguasaan hutan dan hak penguasaan sumber alam, serta hasil alam lainnya yang mempunyai masa manfaat lebih dari 1 tahun.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dirty="0" smtClean="0"/>
              <a:t>IDENTIFIKASI KEGIATAN RISET DAN PENGEMBANGAN</a:t>
            </a:r>
            <a:endParaRPr lang="id-ID" sz="3600" dirty="0"/>
          </a:p>
        </p:txBody>
      </p:sp>
      <p:sp>
        <p:nvSpPr>
          <p:cNvPr id="3" name="Content Placeholder 2"/>
          <p:cNvSpPr>
            <a:spLocks noGrp="1"/>
          </p:cNvSpPr>
          <p:nvPr>
            <p:ph idx="1"/>
          </p:nvPr>
        </p:nvSpPr>
        <p:spPr/>
        <p:txBody>
          <a:bodyPr>
            <a:normAutofit fontScale="92500" lnSpcReduction="10000"/>
          </a:bodyPr>
          <a:lstStyle/>
          <a:p>
            <a:pPr>
              <a:buNone/>
            </a:pPr>
            <a:r>
              <a:rPr lang="id-ID" dirty="0" smtClean="0"/>
              <a:t>FASB Statement No.2 Tahun 1974, biaya penelitian dan pengembangan ini dibebankan sebagai biaya pada periode terjadinya atau dilakukan kapitalisasi dan dikelompokkan sebagai aset takberwujud yang sangat bergantung berhasil atau tidaknya kegiatan penelitian dan pengembangan.</a:t>
            </a:r>
          </a:p>
          <a:p>
            <a:pPr>
              <a:buNone/>
            </a:pPr>
            <a:r>
              <a:rPr lang="id-ID" dirty="0" smtClean="0"/>
              <a:t>Paragraf 51 PSAK 19 (Revisi 2010) menyebutkan tentang penentuan apakah suatu aset takberwujud yang dihasilkan secara internal memenuhi syarat untuk diakui, untuk itu entitas mengelompokkan proses dihasilkannya aset takberwujud menjadi 2 tahapan:</a:t>
            </a:r>
          </a:p>
          <a:p>
            <a:pPr marL="514350" indent="-514350">
              <a:buFont typeface="+mj-lt"/>
              <a:buAutoNum type="arabicPeriod"/>
            </a:pPr>
            <a:r>
              <a:rPr lang="id-ID" dirty="0" smtClean="0"/>
              <a:t>Tahapan penelitian atau tahap riset; dan</a:t>
            </a:r>
          </a:p>
          <a:p>
            <a:pPr marL="514350" indent="-514350">
              <a:buFont typeface="+mj-lt"/>
              <a:buAutoNum type="arabicPeriod"/>
            </a:pPr>
            <a:r>
              <a:rPr lang="id-ID" dirty="0" smtClean="0"/>
              <a:t>Tahapan pengembangan</a:t>
            </a:r>
            <a:endParaRPr lang="id-ID"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dirty="0" smtClean="0"/>
              <a:t>AKUNTANSI PAJAK BIAYA PENELITIAN DAN PENGEMBANGAN</a:t>
            </a:r>
            <a:endParaRPr lang="id-ID" sz="3600" dirty="0"/>
          </a:p>
        </p:txBody>
      </p:sp>
      <p:sp>
        <p:nvSpPr>
          <p:cNvPr id="3" name="Content Placeholder 2"/>
          <p:cNvSpPr>
            <a:spLocks noGrp="1"/>
          </p:cNvSpPr>
          <p:nvPr>
            <p:ph idx="1"/>
          </p:nvPr>
        </p:nvSpPr>
        <p:spPr/>
        <p:txBody>
          <a:bodyPr/>
          <a:lstStyle/>
          <a:p>
            <a:pPr>
              <a:buNone/>
            </a:pPr>
            <a:r>
              <a:rPr lang="id-ID" dirty="0" smtClean="0"/>
              <a:t>Secara khusus akuntansi pajak tidak mengatur bagaimana melakukan pencatatan, biaya penelitian dan pengembangan, tentu saja mengikuti aturan akuntansi komersial. Akan tetapi, mengacu pada Pasal 6 ayat (1) huruf f UU PPh bahwa penelitian dan pengembangan perusahaan yang dilakukan di Indonesia dapat dibebankan sebagai biaya dalam rangka menghitung besarnya Penghasilan Kena Pajak (PhKP). </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dirty="0" smtClean="0"/>
              <a:t>Penggolongan Aset TakBerwujud dan Perlakuan Akuntansinya</a:t>
            </a:r>
            <a:endParaRPr lang="id-ID" sz="3600" dirty="0"/>
          </a:p>
        </p:txBody>
      </p:sp>
      <p:sp>
        <p:nvSpPr>
          <p:cNvPr id="3" name="Content Placeholder 2"/>
          <p:cNvSpPr>
            <a:spLocks noGrp="1"/>
          </p:cNvSpPr>
          <p:nvPr>
            <p:ph idx="1"/>
          </p:nvPr>
        </p:nvSpPr>
        <p:spPr/>
        <p:txBody>
          <a:bodyPr/>
          <a:lstStyle/>
          <a:p>
            <a:pPr>
              <a:buNone/>
            </a:pPr>
            <a:r>
              <a:rPr lang="id-ID" dirty="0" smtClean="0"/>
              <a:t>Tujuan dari PSAK 19 (Revisi 2010) yaitu untuk menentukan perlakuan akuntansi untuk aset takberwujud yang tidak diatur secara khusus dalam PSAK lain.</a:t>
            </a:r>
          </a:p>
          <a:p>
            <a:pPr>
              <a:buNone/>
            </a:pPr>
            <a:r>
              <a:rPr lang="id-ID" dirty="0" smtClean="0"/>
              <a:t>Pernyataan tersebut mensyaratkan kepada entitas mengakui aset takberwujud jika dan hanya jika, kriteria tertentu terpenuhi.</a:t>
            </a:r>
          </a:p>
          <a:p>
            <a:pPr>
              <a:buNone/>
            </a:pPr>
            <a:endParaRPr lang="id-ID"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endParaRPr lang="id-ID" dirty="0" smtClean="0"/>
          </a:p>
          <a:p>
            <a:pPr>
              <a:buNone/>
            </a:pPr>
            <a:endParaRPr lang="id-ID" dirty="0" smtClean="0"/>
          </a:p>
          <a:p>
            <a:pPr>
              <a:buNone/>
            </a:pPr>
            <a:endParaRPr lang="id-ID" dirty="0" smtClean="0"/>
          </a:p>
          <a:p>
            <a:pPr algn="ctr">
              <a:buNone/>
            </a:pPr>
            <a:r>
              <a:rPr lang="id-ID" sz="4800" dirty="0" smtClean="0"/>
              <a:t>TERIMA KASIH</a:t>
            </a:r>
            <a:endParaRPr lang="id-ID" sz="4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pPr>
              <a:buNone/>
            </a:pPr>
            <a:r>
              <a:rPr lang="id-ID" dirty="0" smtClean="0"/>
              <a:t>PSAK lain telah mengatur jenis aset takberwujud, sebagai konsekuensinya entitas bukan dengan menerapkan PSAK No. 19:</a:t>
            </a:r>
          </a:p>
          <a:p>
            <a:r>
              <a:rPr lang="id-ID" dirty="0" smtClean="0"/>
              <a:t>Aset takberwujud yang memiliki untuk dijual dalam kegiatan usaha normal (perhatikan PSAK No.14/Revisi 2008: Persediaan,dan PSAK/No.34 tentang Akuntansi Kontrak Kontruksi);</a:t>
            </a:r>
          </a:p>
          <a:p>
            <a:r>
              <a:rPr lang="id-ID" dirty="0" smtClean="0"/>
              <a:t>Aset pajak tangguhan (Perhatikan PSAK No.46  tantang Akuntansi Pajak Penghasilan);</a:t>
            </a:r>
          </a:p>
          <a:p>
            <a:r>
              <a:rPr lang="id-ID" dirty="0" smtClean="0"/>
              <a:t>Sewa dalam ruang lingkup PSAK No.30 (Revisi 2007) tentang Sewa;</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Aset yang timbul dari imbalan kerja (Perhatikan PSAK No.24 tentang Imbalan Kerja);</a:t>
            </a:r>
          </a:p>
          <a:p>
            <a:r>
              <a:rPr lang="id-ID" dirty="0" smtClean="0"/>
              <a:t>Aset keuangan yang didefinisikan dalam PSAK No.55 (Revisi 2006) tentang Instrumen Keuangan: Pengakuan dan Pengukuran (Direvisi dan telah ada edisi PSAK No.55 Revisi 2011 per Desember 2011). Pengakuan dan pengukuran dari beberapa aset keuangan dalam PSAK No.4 (Revisi 2009) PSAK No.12 (Revisi 2009), dan PSAK No.15 (Revisi 2009);</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i="1" dirty="0" smtClean="0"/>
              <a:t>Goodwill</a:t>
            </a:r>
            <a:r>
              <a:rPr lang="id-ID" dirty="0" smtClean="0"/>
              <a:t> yang timbul dari kombinasi bisnis (Perhatikan PSAK No.22 Revisi 2010: Kombinasi Bisnis);</a:t>
            </a:r>
          </a:p>
          <a:p>
            <a:r>
              <a:rPr lang="id-ID" dirty="0" smtClean="0"/>
              <a:t>Biaya akuisisi yang ditangguhkan dan aset takberwujud yang timbul dari hak kontraktual penjamin berdasarkan kontrak asuransi dalam PSAK No.38 dan PSAK No.36</a:t>
            </a:r>
          </a:p>
          <a:p>
            <a:r>
              <a:rPr lang="id-ID" dirty="0" smtClean="0"/>
              <a:t>Aset takberwujud tidak lancar yang diklasifikasikan sebagai dimiliki untuk dijual (atau termasuk dalam kelompok aset lapangan yang diklasifikasikan sebagai dimiliki untuk dijual) sesuai PSAK No.58 (Revisi 2009)</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fontScale="92500" lnSpcReduction="10000"/>
          </a:bodyPr>
          <a:lstStyle/>
          <a:p>
            <a:pPr>
              <a:buNone/>
            </a:pPr>
            <a:r>
              <a:rPr lang="id-ID" dirty="0" smtClean="0"/>
              <a:t>Tidaklah semua unsur pada pragraf 09 PSAK No.19 memenuhi kriteria aset takberwujud ataupun kriteria dimaksud, yaitu:</a:t>
            </a:r>
          </a:p>
          <a:p>
            <a:r>
              <a:rPr lang="id-ID" dirty="0" smtClean="0"/>
              <a:t>Keteridentifikasian </a:t>
            </a:r>
          </a:p>
          <a:p>
            <a:pPr>
              <a:buNone/>
            </a:pPr>
            <a:r>
              <a:rPr lang="id-ID" dirty="0" smtClean="0"/>
              <a:t>	Pengertian keteridentifikasian tersebut bahwa aset takberwujud dapat dibedakan secara jelas dengan </a:t>
            </a:r>
            <a:r>
              <a:rPr lang="id-ID" i="1" dirty="0" smtClean="0"/>
              <a:t>goodwill</a:t>
            </a:r>
            <a:r>
              <a:rPr lang="id-ID" dirty="0" smtClean="0"/>
              <a:t>. Suatu aset dikatakan teridentifikasi apabila:</a:t>
            </a:r>
          </a:p>
          <a:p>
            <a:pPr>
              <a:buFont typeface="Wingdings" pitchFamily="2" charset="2"/>
              <a:buChar char="Ø"/>
            </a:pPr>
            <a:r>
              <a:rPr lang="id-ID" dirty="0" smtClean="0"/>
              <a:t>dapat dipisahkan yaitu dapat dipisahkan atau dibedakan entitas dan dijual, dialihkan, dilisensikan disewakan atau ditukarkan baik secara individual atau bersama. Dengan kontrak terkait, aset teridentifikasi, terlepas apakah entitas bermaksud untuk melakukan hal tersebut; atau</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pPr>
              <a:buFont typeface="Wingdings" pitchFamily="2" charset="2"/>
              <a:buChar char="Ø"/>
            </a:pPr>
            <a:r>
              <a:rPr lang="id-ID" dirty="0" smtClean="0"/>
              <a:t>Timbul dari hak kontraktual atau hak legal lain, terlepas apakah hak tersebut dapat dialihkan atau sipisahkan dari entitas atau dari hal dan kewajiban lain.</a:t>
            </a:r>
          </a:p>
          <a:p>
            <a:r>
              <a:rPr lang="id-ID" dirty="0" smtClean="0"/>
              <a:t>Manfaat ekonomi masa depan</a:t>
            </a:r>
          </a:p>
          <a:p>
            <a:pPr>
              <a:buNone/>
            </a:pPr>
            <a:r>
              <a:rPr lang="id-ID" dirty="0" smtClean="0"/>
              <a:t>	Terhadap manfaat ekonomi masa depan dapat timbul dari pengetahuan atas pasar atau pengetahuan teknis. Tentu saja entitas akan mengendalikan manfaat ekonomi masa depan bila adanya perlindungan hukum seperti hak cipta, perjanjian dagang terbatas, atau perjanjian hukum bagi pegawai untuk menjaga kerahasiaan.</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Termasuk Pengertian Aset Takberwujud</a:t>
            </a:r>
            <a:endParaRPr lang="id-ID" dirty="0"/>
          </a:p>
        </p:txBody>
      </p:sp>
      <p:sp>
        <p:nvSpPr>
          <p:cNvPr id="3" name="Content Placeholder 2"/>
          <p:cNvSpPr>
            <a:spLocks noGrp="1"/>
          </p:cNvSpPr>
          <p:nvPr>
            <p:ph idx="1"/>
          </p:nvPr>
        </p:nvSpPr>
        <p:spPr/>
        <p:txBody>
          <a:bodyPr/>
          <a:lstStyle/>
          <a:p>
            <a:r>
              <a:rPr lang="id-ID" dirty="0" smtClean="0"/>
              <a:t>Hak paten</a:t>
            </a:r>
          </a:p>
          <a:p>
            <a:pPr>
              <a:buNone/>
            </a:pPr>
            <a:r>
              <a:rPr lang="id-ID" dirty="0" smtClean="0"/>
              <a:t>	Hak paten </a:t>
            </a:r>
            <a:r>
              <a:rPr lang="id-ID" i="1" dirty="0" smtClean="0"/>
              <a:t>(patent)</a:t>
            </a:r>
            <a:r>
              <a:rPr lang="id-ID" dirty="0" smtClean="0"/>
              <a:t> merupakan suatu hak yang diberikan kepada pihak yang menemukan hal untuk menjual, membuat, atau mengawasi penemuannya selama jangka waktu tertentu (umumnya selama 17 tahun). Harga perolehan paten ini terdiri atas biaya-biaya pendaftaran, biaya membuat percobaan, dan lain sebagainya. Hak paten diamortisasikan selama masa penggunaannya.</a:t>
            </a:r>
          </a:p>
          <a:p>
            <a:pPr>
              <a:buNone/>
            </a:pPr>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282</TotalTime>
  <Words>1405</Words>
  <Application>Microsoft Office PowerPoint</Application>
  <PresentationFormat>On-screen Show (4:3)</PresentationFormat>
  <Paragraphs>157</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Flow</vt:lpstr>
      <vt:lpstr>AKUNTANSI PAJAK ATAS ASET TIDAK BERWUJUD</vt:lpstr>
      <vt:lpstr>Pengertian Aset Tidak Berwujud</vt:lpstr>
      <vt:lpstr>Penggolongan Aset TakBerwujud dan Perlakuan Akuntansinya</vt:lpstr>
      <vt:lpstr>PowerPoint Presentation</vt:lpstr>
      <vt:lpstr>PowerPoint Presentation</vt:lpstr>
      <vt:lpstr>PowerPoint Presentation</vt:lpstr>
      <vt:lpstr>PowerPoint Presentation</vt:lpstr>
      <vt:lpstr>PowerPoint Presentation</vt:lpstr>
      <vt:lpstr>Termasuk Pengertian Aset Takberwujud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Deplesi </vt:lpstr>
      <vt:lpstr>PowerPoint Presentation</vt:lpstr>
      <vt:lpstr>PowerPoint Presentation</vt:lpstr>
      <vt:lpstr>AMORTISASI</vt:lpstr>
      <vt:lpstr>AMORTISASI DALAM AKUNTANSI PAJAK</vt:lpstr>
      <vt:lpstr>PERIODE DAN METODE AMORTISASI</vt:lpstr>
      <vt:lpstr>PowerPoint Presentation</vt:lpstr>
      <vt:lpstr>SAAT AMORTISASI DAN AMORTISASI PADA AKHIR MASA MANFAAT</vt:lpstr>
      <vt:lpstr>PowerPoint Presentation</vt:lpstr>
      <vt:lpstr>PENGALIHAN HAK ASET TAKBERWUJUD</vt:lpstr>
      <vt:lpstr>IDENTIFIKASI KEGIATAN RISET DAN PENGEMBANGAN</vt:lpstr>
      <vt:lpstr>AKUNTANSI PAJAK BIAYA PENELITIAN DAN PENGEMBANGAN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AKUNTANSI PAJAK ATAS ASET TIDAK BERWUJUD</dc:title>
  <dc:creator>asus</dc:creator>
  <cp:lastModifiedBy>ASUS</cp:lastModifiedBy>
  <cp:revision>49</cp:revision>
  <dcterms:created xsi:type="dcterms:W3CDTF">2016-03-25T00:06:44Z</dcterms:created>
  <dcterms:modified xsi:type="dcterms:W3CDTF">2016-04-03T23:49:21Z</dcterms:modified>
</cp:coreProperties>
</file>